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7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1" r:id="rId25"/>
    <p:sldId id="282" r:id="rId2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38FFB-DCD6-4F8B-8A2A-847513E3679E}" type="datetimeFigureOut">
              <a:rPr lang="bg-BG" smtClean="0"/>
              <a:t>10.7.2024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28343-79E1-4688-BE6E-A677860293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750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68C1ADC-3D90-E47A-6890-316A436AD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295BA650-A9D7-644E-EA28-DFE42599F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8345FF7-B88F-61A8-4CD0-1DC522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95A9-EDBE-4674-9C3C-4EECD54A623A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FE4B3B0-1A6D-ECE7-4522-97547665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D03F965-D749-27AA-5E46-A15D3EB7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160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82F493-CD5B-F1D7-1C58-3B825CCE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A262CC1-3E2D-39D6-7688-A3C2CB442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D4F770-89AC-1DB4-56D1-2368A5F1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4C8E6-D620-49C4-BEAD-8E83362EC31B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E934F9E-B611-A5D8-120C-EEEE32CB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278E400-8182-FAB1-710C-59BB9067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627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6C0A681-8D30-B8D0-484E-E4B1BA5EF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ECCACC8-8732-0029-0BC6-C5230260C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2D7B452-F2EC-41FB-23B6-8B6A8FED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7F3E-E9D1-460E-B82D-3773AE757929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184D84C-0C10-7BA5-79C5-C1D7C45E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666A43B-136B-F183-542F-41AF5DB7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03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6E0E4D-D168-BDD3-E68B-A726641A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586F4D2-7D0B-B4A1-8190-379FC30B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2A1690F-0BFB-E96D-B98B-46732D3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3B26-D577-4BB9-95DD-70D89B332AEA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B400FD4-8445-AD76-E733-9EE883E3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7B48D7A-C532-4EA0-B4F1-0C16CF33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163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D82C86-EEE0-8C91-86A4-E5CCB6B4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C3E2AB0-D3CC-85DA-9FE0-8318612BE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A7C93F0-9166-1823-F071-A241105C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BCF5-17C8-47BA-8DA4-CB7B80B5DB75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345EF05-C1B2-B67B-EA69-48295991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6055975-BE0D-0912-43F1-BF100587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068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770AF1-7C60-A0DF-7B44-F6FE5A20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638FCDE-F23E-7D7D-9DB0-65DA9D177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5F4265F-868F-3E4E-7C1E-DCFACC0F3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4B46AE2-EE1B-EC0C-87EB-1B060393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907-5C3C-4AA5-A169-98FB122C340F}" type="datetime1">
              <a:rPr lang="bg-BG" smtClean="0"/>
              <a:t>10.7.2024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F5CF416-0762-6844-271F-77B85E24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A0D0119-1211-20AB-C3D3-E9EA0DCD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9D8F9D6-28DC-F7C6-74EF-E808B961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BDB09F7-9EDD-CDF6-D545-1DA83F8D4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80440409-D6DC-5C6F-C489-DC98DE5CC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462E6866-E440-F49B-2B99-C727C09E2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E420B08C-1A5C-579A-65B1-698A69A34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D6C6921-057B-0E46-9E20-2D3A6327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3015-0AA0-4915-9582-C46AD55E5F33}" type="datetime1">
              <a:rPr lang="bg-BG" smtClean="0"/>
              <a:t>10.7.2024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DDC1678B-6918-0EFD-0DED-44B0A909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AF42869F-97BA-3112-0C63-E0E985A1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18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7E926E2-89A4-A870-35FE-4EA57AFB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979A00A-D2B1-D363-A913-C76630B0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0D63-9B20-48DE-B6B4-A1B15CAD703B}" type="datetime1">
              <a:rPr lang="bg-BG" smtClean="0"/>
              <a:t>10.7.2024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5AF9973-F009-9279-9FAF-D4045934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29B67A5-8F22-647D-76CA-0DD12D64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883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4C3F1C22-A64F-CB0A-3ED6-ABEB14F2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E04F-C24D-4013-981A-A0F85915EA49}" type="datetime1">
              <a:rPr lang="bg-BG" smtClean="0"/>
              <a:t>10.7.2024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AAAAF366-75A7-597E-7854-29211A50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51305515-0353-028B-B997-6150D4B2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04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D5C853-767B-0200-556E-8401B349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AA823C-B84A-6EDF-E764-3D6DBBFF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DCE84E4-8433-1EDB-A597-E2544760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6EC5623A-8811-0217-F46F-14646B57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3539-3DBD-47AF-B633-3000B8746437}" type="datetime1">
              <a:rPr lang="bg-BG" smtClean="0"/>
              <a:t>10.7.2024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7044031-C37D-0E4F-20EF-96E0CA15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A74BCA6-09B7-B86F-F63D-4A3F7DF7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8991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73FD5E-24F2-4E0C-84A1-731A43F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595F1126-9666-1C33-45D9-2EB6194BD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AA4DF3DD-F832-1264-6223-E7162F148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810F08D-09AB-E72C-661E-7C906455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A77C-3BF6-4FE1-A0F8-1B8516707F4E}" type="datetime1">
              <a:rPr lang="bg-BG" smtClean="0"/>
              <a:t>10.7.2024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907B7332-0B5F-8E12-DD8B-14725CAA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981EB7F7-5930-837B-B919-42CFAE92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188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FE969B3E-F3B3-4CEE-02BB-1A4C103A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FFCF954-1723-4D36-7827-D942EC54D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62E6E26-3FEC-0616-3434-89BD05915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76C263-7326-45B8-BF17-2D7EC20D28B3}" type="datetime1">
              <a:rPr lang="bg-BG" smtClean="0"/>
              <a:t>10.7.2024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566060D-315D-B987-2BB0-CF4A6DA1B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E3ADBF7-1C32-D152-1DEF-CD858E9DF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5708D3-2E4A-43B6-8C08-D904338314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252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CB23897-4B70-26C5-3A45-B357DECBB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709" y="3843040"/>
            <a:ext cx="9218579" cy="1336810"/>
          </a:xfrm>
        </p:spPr>
        <p:txBody>
          <a:bodyPr>
            <a:normAutofit/>
          </a:bodyPr>
          <a:lstStyle/>
          <a:p>
            <a:r>
              <a:rPr lang="bg-BG" sz="2800" dirty="0"/>
              <a:t>Дипломна работа на тема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bg-BG" sz="2800" b="1" dirty="0"/>
              <a:t>„Проектиране и разработване на уеб приложение за докладване и следене на природни бедствия и аварии“</a:t>
            </a:r>
            <a:endParaRPr lang="bg-BG" sz="2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76A0B01-8720-7D44-6C8F-EDC1631FB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79" y="5564976"/>
            <a:ext cx="6433225" cy="892141"/>
          </a:xfrm>
        </p:spPr>
        <p:txBody>
          <a:bodyPr/>
          <a:lstStyle/>
          <a:p>
            <a:pPr algn="l"/>
            <a:r>
              <a:rPr lang="bg-BG" sz="1800" dirty="0"/>
              <a:t>Изготвил</a:t>
            </a:r>
            <a:r>
              <a:rPr lang="en-US" sz="1800" dirty="0"/>
              <a:t>:</a:t>
            </a:r>
            <a:endParaRPr lang="bg-BG" sz="1800" dirty="0"/>
          </a:p>
          <a:p>
            <a:pPr algn="l"/>
            <a:r>
              <a:rPr lang="bg-BG" sz="1800" dirty="0"/>
              <a:t>Тодор Иванов Йорданов</a:t>
            </a:r>
            <a:r>
              <a:rPr lang="en-US" sz="1800" dirty="0"/>
              <a:t>,</a:t>
            </a:r>
            <a:r>
              <a:rPr lang="bg-BG" sz="1800" dirty="0"/>
              <a:t> Ф</a:t>
            </a:r>
            <a:r>
              <a:rPr lang="en-US" sz="1800" dirty="0"/>
              <a:t>.</a:t>
            </a:r>
            <a:r>
              <a:rPr lang="bg-BG" sz="1800" dirty="0"/>
              <a:t>№</a:t>
            </a:r>
            <a:r>
              <a:rPr lang="en-US" sz="1800" dirty="0"/>
              <a:t>: 20621600</a:t>
            </a:r>
          </a:p>
          <a:p>
            <a:pPr algn="l"/>
            <a:endParaRPr lang="en-US" sz="2000" dirty="0"/>
          </a:p>
        </p:txBody>
      </p:sp>
      <p:sp>
        <p:nvSpPr>
          <p:cNvPr id="4" name="Подзаглавие 2">
            <a:extLst>
              <a:ext uri="{FF2B5EF4-FFF2-40B4-BE49-F238E27FC236}">
                <a16:creationId xmlns:a16="http://schemas.microsoft.com/office/drawing/2014/main" id="{4FCF2993-76CD-C9AA-7E30-09C13BFF244E}"/>
              </a:ext>
            </a:extLst>
          </p:cNvPr>
          <p:cNvSpPr txBox="1">
            <a:spLocks/>
          </p:cNvSpPr>
          <p:nvPr/>
        </p:nvSpPr>
        <p:spPr>
          <a:xfrm>
            <a:off x="8700930" y="5564976"/>
            <a:ext cx="3054554" cy="89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bg-BG" sz="1800" dirty="0"/>
              <a:t>Ръководител</a:t>
            </a:r>
            <a:r>
              <a:rPr lang="en-US" sz="1800" dirty="0"/>
              <a:t>:</a:t>
            </a:r>
            <a:endParaRPr lang="bg-BG" sz="1800" dirty="0"/>
          </a:p>
          <a:p>
            <a:pPr algn="l"/>
            <a:r>
              <a:rPr lang="bg-BG" sz="1800" dirty="0" err="1"/>
              <a:t>гл</a:t>
            </a:r>
            <a:r>
              <a:rPr lang="en-US" sz="1800" dirty="0"/>
              <a:t>.</a:t>
            </a:r>
            <a:r>
              <a:rPr lang="bg-BG" sz="1800" dirty="0"/>
              <a:t> ас</a:t>
            </a:r>
            <a:r>
              <a:rPr lang="en-US" sz="1800" dirty="0"/>
              <a:t>.</a:t>
            </a:r>
            <a:r>
              <a:rPr lang="bg-BG" sz="1800" dirty="0"/>
              <a:t> д-р </a:t>
            </a:r>
            <a:r>
              <a:rPr lang="bg-BG" sz="1800" dirty="0" err="1"/>
              <a:t>инж</a:t>
            </a:r>
            <a:r>
              <a:rPr lang="en-US" sz="1800" dirty="0"/>
              <a:t>.</a:t>
            </a:r>
            <a:r>
              <a:rPr lang="bg-BG" sz="1800" dirty="0"/>
              <a:t> Диян Динев</a:t>
            </a:r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6" name="Графика 5">
            <a:extLst>
              <a:ext uri="{FF2B5EF4-FFF2-40B4-BE49-F238E27FC236}">
                <a16:creationId xmlns:a16="http://schemas.microsoft.com/office/drawing/2014/main" id="{AC130E09-DE0F-983C-EB35-6D06A677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1264" y="547782"/>
            <a:ext cx="3109470" cy="31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1CC712E4-50C7-FD47-973C-F736E791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85" y="1086365"/>
            <a:ext cx="11605097" cy="5625382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F11D15C-DE7A-4E28-F892-E6A766BF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957DCF4-35F6-B9EF-7775-3C3773B2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10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52B8598-5975-4E3F-B02F-F6453C562C36}"/>
              </a:ext>
            </a:extLst>
          </p:cNvPr>
          <p:cNvSpPr txBox="1"/>
          <p:nvPr/>
        </p:nvSpPr>
        <p:spPr>
          <a:xfrm>
            <a:off x="1484802" y="146253"/>
            <a:ext cx="922239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Функционалности - диспечери</a:t>
            </a:r>
          </a:p>
        </p:txBody>
      </p:sp>
    </p:spTree>
    <p:extLst>
      <p:ext uri="{BB962C8B-B14F-4D97-AF65-F5344CB8AC3E}">
        <p14:creationId xmlns:p14="http://schemas.microsoft.com/office/powerpoint/2010/main" val="18467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екранна снимка, Шрифт, диаграма&#10;&#10;Описанието е генерирано автоматично">
            <a:extLst>
              <a:ext uri="{FF2B5EF4-FFF2-40B4-BE49-F238E27FC236}">
                <a16:creationId xmlns:a16="http://schemas.microsoft.com/office/drawing/2014/main" id="{D6107DE9-8B0C-87EE-E21F-CE0E416B1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7" y="1118681"/>
            <a:ext cx="11605098" cy="5227941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F8C0C55-372F-5BBE-E2A8-D2481E8C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EA30EF9-9C2C-6671-474E-868C7BC5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11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5403A66-E944-028A-A696-CD34313D043E}"/>
              </a:ext>
            </a:extLst>
          </p:cNvPr>
          <p:cNvSpPr txBox="1"/>
          <p:nvPr/>
        </p:nvSpPr>
        <p:spPr>
          <a:xfrm>
            <a:off x="1016729" y="146253"/>
            <a:ext cx="10158550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Общодостъпни функционалности</a:t>
            </a:r>
          </a:p>
        </p:txBody>
      </p:sp>
    </p:spTree>
    <p:extLst>
      <p:ext uri="{BB962C8B-B14F-4D97-AF65-F5344CB8AC3E}">
        <p14:creationId xmlns:p14="http://schemas.microsoft.com/office/powerpoint/2010/main" val="180902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текст, екранна снимк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39F760F3-D496-655E-27D6-E497CB71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99" y="4117652"/>
            <a:ext cx="8847609" cy="2287338"/>
          </a:xfrm>
          <a:prstGeom prst="rect">
            <a:avLst/>
          </a:prstGeom>
        </p:spPr>
      </p:pic>
      <p:pic>
        <p:nvPicPr>
          <p:cNvPr id="8" name="Картина 7" descr="Картина, която съдържа текст, екранна снимк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F852503F-20C3-D10C-9110-BDB6C843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28" y="1174089"/>
            <a:ext cx="8847609" cy="2694537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267F72F-89DF-CBFE-9B33-6D51D9AA3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FBA0C03-9222-F544-16B4-986B40B5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12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EBD072DF-C3A9-E0E1-582F-24A5C6F5AE36}"/>
              </a:ext>
            </a:extLst>
          </p:cNvPr>
          <p:cNvSpPr txBox="1"/>
          <p:nvPr/>
        </p:nvSpPr>
        <p:spPr>
          <a:xfrm>
            <a:off x="1954496" y="146253"/>
            <a:ext cx="8283037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Опция „забравена парола“ </a:t>
            </a:r>
          </a:p>
        </p:txBody>
      </p:sp>
    </p:spTree>
    <p:extLst>
      <p:ext uri="{BB962C8B-B14F-4D97-AF65-F5344CB8AC3E}">
        <p14:creationId xmlns:p14="http://schemas.microsoft.com/office/powerpoint/2010/main" val="257397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номер, Паралелен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2EFF9E04-B027-50A8-EFE7-8F5BF323C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1" y="1101709"/>
            <a:ext cx="8829678" cy="5342193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C866405-7C1E-249A-C3B3-7A376521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F8E8710-8C08-7710-7D39-387CED3E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13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6D87F3A-3D3C-B746-79A2-7BDDA666317E}"/>
              </a:ext>
            </a:extLst>
          </p:cNvPr>
          <p:cNvSpPr txBox="1"/>
          <p:nvPr/>
        </p:nvSpPr>
        <p:spPr>
          <a:xfrm>
            <a:off x="3955830" y="146252"/>
            <a:ext cx="4280339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Автентикация</a:t>
            </a:r>
            <a:endParaRPr lang="bg-BG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" name="Картина 9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6A98B7B0-8A0F-B335-F199-F0A41C50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97" y="3109848"/>
            <a:ext cx="289017" cy="289968"/>
          </a:xfrm>
          <a:prstGeom prst="rect">
            <a:avLst/>
          </a:prstGeom>
        </p:spPr>
      </p:pic>
      <p:pic>
        <p:nvPicPr>
          <p:cNvPr id="11" name="Картина 10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02D98556-FAD1-A9A0-27A1-2195B93A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82" y="3443925"/>
            <a:ext cx="289017" cy="289968"/>
          </a:xfrm>
          <a:prstGeom prst="rect">
            <a:avLst/>
          </a:prstGeom>
        </p:spPr>
      </p:pic>
      <p:pic>
        <p:nvPicPr>
          <p:cNvPr id="13" name="Картина 12" descr="Картина, която съдържа кръг, креативност, анимирана рисунка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E7E916D1-E523-BF8C-5833-4BF98903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22" y="3802530"/>
            <a:ext cx="365124" cy="365124"/>
          </a:xfrm>
          <a:prstGeom prst="rect">
            <a:avLst/>
          </a:prstGeom>
        </p:spPr>
      </p:pic>
      <p:pic>
        <p:nvPicPr>
          <p:cNvPr id="14" name="Картина 13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C4477FC0-09AE-646C-031F-09E348096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84" y="3802530"/>
            <a:ext cx="234959" cy="2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номер, Паралелен, диаграма&#10;&#10;Описанието е генерирано автоматично">
            <a:extLst>
              <a:ext uri="{FF2B5EF4-FFF2-40B4-BE49-F238E27FC236}">
                <a16:creationId xmlns:a16="http://schemas.microsoft.com/office/drawing/2014/main" id="{2C024857-F85F-90B8-BFC8-3A886CCF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07" y="1079771"/>
            <a:ext cx="9068586" cy="5519424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114D7A1-A6FB-5451-8C78-68E8F5DC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00E3F57F-DDEE-1ACD-5257-B9A630D1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14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7A9168A-6A5F-63BB-4C02-7CF0838959ED}"/>
              </a:ext>
            </a:extLst>
          </p:cNvPr>
          <p:cNvSpPr txBox="1"/>
          <p:nvPr/>
        </p:nvSpPr>
        <p:spPr>
          <a:xfrm>
            <a:off x="3393982" y="146252"/>
            <a:ext cx="5404044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Упълномощаване</a:t>
            </a:r>
          </a:p>
        </p:txBody>
      </p:sp>
      <p:pic>
        <p:nvPicPr>
          <p:cNvPr id="9" name="Картина 8" descr="Картина, която съдържа кръг, креативност, анимирана рисунка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43A0F164-EE57-83F6-C9ED-A8BD3DCD3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86" y="1886181"/>
            <a:ext cx="273359" cy="273359"/>
          </a:xfrm>
          <a:prstGeom prst="rect">
            <a:avLst/>
          </a:prstGeom>
        </p:spPr>
      </p:pic>
      <p:pic>
        <p:nvPicPr>
          <p:cNvPr id="10" name="Картина 9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DD20C9EE-F350-7D57-76D0-0CFA226CD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49" y="1886181"/>
            <a:ext cx="175908" cy="176487"/>
          </a:xfrm>
          <a:prstGeom prst="rect">
            <a:avLst/>
          </a:prstGeom>
        </p:spPr>
      </p:pic>
      <p:pic>
        <p:nvPicPr>
          <p:cNvPr id="12" name="Картина 11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8A9E956D-5901-EA90-E7F5-E131391F6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06" y="2437415"/>
            <a:ext cx="198129" cy="198781"/>
          </a:xfrm>
          <a:prstGeom prst="rect">
            <a:avLst/>
          </a:prstGeom>
        </p:spPr>
      </p:pic>
      <p:pic>
        <p:nvPicPr>
          <p:cNvPr id="14" name="Картина 13" descr="Картина, която съдържа цветност, Графика, графичен дизайн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B5CBA7D6-B139-6D00-68B5-81E38A82C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27" y="2938772"/>
            <a:ext cx="198129" cy="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6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7501634-818F-C7B5-7031-1095F182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0409CBAA-3FB8-F120-6F40-46B4BC0B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5708D3-2E4A-43B6-8C08-D9043383147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D5846DC-57A0-2265-89FF-9C235228B1E9}"/>
              </a:ext>
            </a:extLst>
          </p:cNvPr>
          <p:cNvSpPr txBox="1"/>
          <p:nvPr/>
        </p:nvSpPr>
        <p:spPr>
          <a:xfrm>
            <a:off x="3289790" y="146252"/>
            <a:ext cx="5612434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Начална страница</a:t>
            </a:r>
          </a:p>
        </p:txBody>
      </p:sp>
      <p:pic>
        <p:nvPicPr>
          <p:cNvPr id="9" name="Картина 8" descr="Картина, която съдържа текст, карта, атлас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C2319112-958B-7AEC-783F-D3B8825C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4067"/>
            <a:ext cx="10515599" cy="5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25CEC51A-7C19-8A75-88ED-CE7C64D9F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08" y="1118341"/>
            <a:ext cx="9554183" cy="5573950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8FF021A-4D63-54E8-DEAC-927DF88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262EA8AA-EADB-DB98-89D3-8F864D39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16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E1023F1-17A5-A568-7CFE-B806E9E91156}"/>
              </a:ext>
            </a:extLst>
          </p:cNvPr>
          <p:cNvSpPr txBox="1"/>
          <p:nvPr/>
        </p:nvSpPr>
        <p:spPr>
          <a:xfrm>
            <a:off x="2352039" y="146252"/>
            <a:ext cx="7487948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Страница за докладване</a:t>
            </a:r>
          </a:p>
        </p:txBody>
      </p:sp>
    </p:spTree>
    <p:extLst>
      <p:ext uri="{BB962C8B-B14F-4D97-AF65-F5344CB8AC3E}">
        <p14:creationId xmlns:p14="http://schemas.microsoft.com/office/powerpoint/2010/main" val="224909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екранна снимка, софтуер, Уеб страница&#10;&#10;Описанието е генерирано автоматично">
            <a:extLst>
              <a:ext uri="{FF2B5EF4-FFF2-40B4-BE49-F238E27FC236}">
                <a16:creationId xmlns:a16="http://schemas.microsoft.com/office/drawing/2014/main" id="{482929D7-AC24-3FC8-5AC5-4CA82DE57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082966"/>
            <a:ext cx="10515600" cy="5395657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0029B42-EF53-89C7-DE88-0E2A326E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FD03BF2-F9D1-3536-91BE-11C5F728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17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CC79D85-5E19-97E0-74DB-34E10F286014}"/>
              </a:ext>
            </a:extLst>
          </p:cNvPr>
          <p:cNvSpPr txBox="1"/>
          <p:nvPr/>
        </p:nvSpPr>
        <p:spPr>
          <a:xfrm>
            <a:off x="2914680" y="136525"/>
            <a:ext cx="6362640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Страница за търсене</a:t>
            </a:r>
          </a:p>
        </p:txBody>
      </p:sp>
    </p:spTree>
    <p:extLst>
      <p:ext uri="{BB962C8B-B14F-4D97-AF65-F5344CB8AC3E}">
        <p14:creationId xmlns:p14="http://schemas.microsoft.com/office/powerpoint/2010/main" val="9529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екранна снимка, диаграм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045C8DCB-BEF9-E6CE-A51D-62EDA7F0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9" y="1449422"/>
            <a:ext cx="11021438" cy="4683299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FA8E524-84E7-B7B4-EB23-4F345C42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2880BCA-9308-BF4D-71DA-AB3DC132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18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E9F5D635-7B97-08D1-82C9-B53923105C25}"/>
              </a:ext>
            </a:extLst>
          </p:cNvPr>
          <p:cNvSpPr txBox="1"/>
          <p:nvPr/>
        </p:nvSpPr>
        <p:spPr>
          <a:xfrm>
            <a:off x="2201182" y="136525"/>
            <a:ext cx="778963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Страница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„Табло“ от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CMS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73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E2E572D-4A8D-4576-1E5B-8368A997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B647F4D8-407D-339C-4FAD-F0ED5EE2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19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C3290EB-5039-C7EF-7753-A4143C3C5CBF}"/>
              </a:ext>
            </a:extLst>
          </p:cNvPr>
          <p:cNvSpPr txBox="1"/>
          <p:nvPr/>
        </p:nvSpPr>
        <p:spPr>
          <a:xfrm>
            <a:off x="1791776" y="136525"/>
            <a:ext cx="8608447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Страница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„Области“ от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CMS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0" name="Картина 9" descr="Картина, която съдържа текст, диаграма, екранна снимка, карта&#10;&#10;Описанието е генерирано автоматично">
            <a:extLst>
              <a:ext uri="{FF2B5EF4-FFF2-40B4-BE49-F238E27FC236}">
                <a16:creationId xmlns:a16="http://schemas.microsoft.com/office/drawing/2014/main" id="{6D4CCC29-6795-2CD8-A5A7-2FE11886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2" y="1240598"/>
            <a:ext cx="11117094" cy="51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онтейнер за съдържание 7" descr="Картина, която съдържа кръг, цветност, стрела, стрела за дартс&#10;&#10;Описанието е генерирано автоматично">
            <a:extLst>
              <a:ext uri="{FF2B5EF4-FFF2-40B4-BE49-F238E27FC236}">
                <a16:creationId xmlns:a16="http://schemas.microsoft.com/office/drawing/2014/main" id="{5B52C186-AC76-1460-7BFB-B384732ED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49" y="1757284"/>
            <a:ext cx="6290553" cy="3638550"/>
          </a:xfr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94333B7-36BB-84AC-56DC-E86971BD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065FBA3D-31ED-0ED4-D836-784B5EB8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78D9FF4-35A7-7BB2-1FDC-02810937C3BF}"/>
              </a:ext>
            </a:extLst>
          </p:cNvPr>
          <p:cNvSpPr txBox="1"/>
          <p:nvPr/>
        </p:nvSpPr>
        <p:spPr>
          <a:xfrm>
            <a:off x="2920068" y="473638"/>
            <a:ext cx="627928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Цел на разработката</a:t>
            </a:r>
          </a:p>
        </p:txBody>
      </p:sp>
      <p:sp>
        <p:nvSpPr>
          <p:cNvPr id="9" name="Контейнер за съдържание 2">
            <a:extLst>
              <a:ext uri="{FF2B5EF4-FFF2-40B4-BE49-F238E27FC236}">
                <a16:creationId xmlns:a16="http://schemas.microsoft.com/office/drawing/2014/main" id="{B0D0BA99-E202-B41D-1FA4-6055A3AC7E2F}"/>
              </a:ext>
            </a:extLst>
          </p:cNvPr>
          <p:cNvSpPr txBox="1">
            <a:spLocks/>
          </p:cNvSpPr>
          <p:nvPr/>
        </p:nvSpPr>
        <p:spPr>
          <a:xfrm>
            <a:off x="838200" y="2011217"/>
            <a:ext cx="5993296" cy="363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bg-BG" sz="2000" dirty="0"/>
              <a:t>Да предоставя възможност за докладване и достъп до данни за природни бедствия и аварии</a:t>
            </a:r>
            <a:r>
              <a:rPr lang="en-US" sz="2000" dirty="0"/>
              <a:t>.</a:t>
            </a:r>
            <a:endParaRPr lang="bg-BG" sz="2000" dirty="0"/>
          </a:p>
          <a:p>
            <a:pPr algn="just"/>
            <a:endParaRPr lang="en-US" sz="2000" dirty="0"/>
          </a:p>
          <a:p>
            <a:pPr algn="just"/>
            <a:r>
              <a:rPr lang="bg-BG" sz="2000" dirty="0"/>
              <a:t>Да намаля времето за реакция и подобря координацията между различните институции и обществото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bg-BG" sz="2000" dirty="0"/>
              <a:t>Да повиша информираността и готовността на населението при спешни ситуации във всяка точка на страната</a:t>
            </a:r>
            <a:r>
              <a:rPr lang="en-US" sz="2000" dirty="0"/>
              <a:t>.</a:t>
            </a:r>
            <a:endParaRPr lang="bg-BG" sz="2000" dirty="0"/>
          </a:p>
          <a:p>
            <a:pPr marL="0" indent="0" algn="just">
              <a:buNone/>
            </a:pP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88475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EF49ADA-965B-0767-74CA-90A15394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87867328-6D8F-372A-0664-74757778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20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83183AB-2575-DF90-F009-8AE316C5AA25}"/>
              </a:ext>
            </a:extLst>
          </p:cNvPr>
          <p:cNvSpPr txBox="1"/>
          <p:nvPr/>
        </p:nvSpPr>
        <p:spPr>
          <a:xfrm>
            <a:off x="1385416" y="136525"/>
            <a:ext cx="9421169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Страница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„Диспечери“ от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CMS</a:t>
            </a:r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0" name="Картина 9" descr="Картина, която съдържа текст, екранна снимка, номер, Компютърна икона&#10;&#10;Описанието е генерирано автоматично">
            <a:extLst>
              <a:ext uri="{FF2B5EF4-FFF2-40B4-BE49-F238E27FC236}">
                <a16:creationId xmlns:a16="http://schemas.microsoft.com/office/drawing/2014/main" id="{8122ED6F-A0F4-8C43-873B-59C40F762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3" y="1130361"/>
            <a:ext cx="11118714" cy="51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stering Unit Testing with JUnit and Mockito: A Comprehensive Guide for  Developers | by Tioka Chiu | Medium">
            <a:extLst>
              <a:ext uri="{FF2B5EF4-FFF2-40B4-BE49-F238E27FC236}">
                <a16:creationId xmlns:a16="http://schemas.microsoft.com/office/drawing/2014/main" id="{8D1AD766-2823-6277-6C97-763953B2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581" y="1294000"/>
            <a:ext cx="2478136" cy="12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80F9B0F-BD6C-D2EB-0A9E-BD004F93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73A9FE94-1B1B-4AED-A682-25E239C1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21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B566DFE-CA96-0458-65BC-6EE74E418170}"/>
              </a:ext>
            </a:extLst>
          </p:cNvPr>
          <p:cNvSpPr txBox="1"/>
          <p:nvPr/>
        </p:nvSpPr>
        <p:spPr>
          <a:xfrm>
            <a:off x="2869964" y="136525"/>
            <a:ext cx="6452087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Тестове на системата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223E3A5-8D13-CAE1-89F3-83B3260A8F23}"/>
              </a:ext>
            </a:extLst>
          </p:cNvPr>
          <p:cNvSpPr txBox="1"/>
          <p:nvPr/>
        </p:nvSpPr>
        <p:spPr>
          <a:xfrm>
            <a:off x="534211" y="1155193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Unit</a:t>
            </a: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тестове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bg-BG" sz="2400" b="1" dirty="0">
                <a:solidFill>
                  <a:prstClr val="black"/>
                </a:solidFill>
                <a:latin typeface="Aptos" panose="02110004020202020204"/>
              </a:rPr>
              <a:t>Ръчни тестове</a:t>
            </a:r>
            <a:endParaRPr kumimoji="0" lang="bg-BG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Картина 11" descr="Картина, която съдържа текст, екранна снимка, софтуер, Мултимеди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id="{D2AF69D4-6BC6-2899-DB4F-5EDBA17B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56" y="2457570"/>
            <a:ext cx="2563987" cy="3960594"/>
          </a:xfrm>
          <a:prstGeom prst="rect">
            <a:avLst/>
          </a:prstGeom>
        </p:spPr>
      </p:pic>
      <p:pic>
        <p:nvPicPr>
          <p:cNvPr id="14" name="Картина 13" descr="Картина, която съдържа текст, екранна снимка, Шрифт,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id="{7EECE4F9-5E10-9765-5EED-10FE4CF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1" y="2063628"/>
            <a:ext cx="2712955" cy="1272650"/>
          </a:xfrm>
          <a:prstGeom prst="rect">
            <a:avLst/>
          </a:prstGeom>
        </p:spPr>
      </p:pic>
      <p:pic>
        <p:nvPicPr>
          <p:cNvPr id="16" name="Картина 15" descr="Картина, която съдържа текст, екранна снимка, лого, Търговска марка&#10;&#10;Описанието е генерирано автоматично">
            <a:extLst>
              <a:ext uri="{FF2B5EF4-FFF2-40B4-BE49-F238E27FC236}">
                <a16:creationId xmlns:a16="http://schemas.microsoft.com/office/drawing/2014/main" id="{91697A38-794B-AA87-701A-B6FBFC814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1" y="3472084"/>
            <a:ext cx="2712955" cy="2933954"/>
          </a:xfrm>
          <a:prstGeom prst="rect">
            <a:avLst/>
          </a:prstGeom>
        </p:spPr>
      </p:pic>
      <p:pic>
        <p:nvPicPr>
          <p:cNvPr id="18" name="Картина 17" descr="Картина, която съдържа текст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E47F4695-BE51-DC22-93DE-82C8A67F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74" y="2063627"/>
            <a:ext cx="5385158" cy="39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 descr="Картина, която съдържа анимирана рисунка, изкуство&#10;&#10;Описанието е генерирано автоматично">
            <a:extLst>
              <a:ext uri="{FF2B5EF4-FFF2-40B4-BE49-F238E27FC236}">
                <a16:creationId xmlns:a16="http://schemas.microsoft.com/office/drawing/2014/main" id="{19FB522E-5F2C-97A5-D223-EEA7FC6F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89" y="2082614"/>
            <a:ext cx="4915711" cy="3531851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79B1A9A-39AC-A6BF-01DB-0A071173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7E5BC27-1674-3027-614E-606B71D2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22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33BB348-C075-FFB2-E68D-B4BAA10742F1}"/>
              </a:ext>
            </a:extLst>
          </p:cNvPr>
          <p:cNvSpPr txBox="1"/>
          <p:nvPr/>
        </p:nvSpPr>
        <p:spPr>
          <a:xfrm>
            <a:off x="4178650" y="136525"/>
            <a:ext cx="3834704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Заключение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14D6FD9F-C21E-C5B2-4729-0BB1B2B7E1C4}"/>
              </a:ext>
            </a:extLst>
          </p:cNvPr>
          <p:cNvSpPr txBox="1"/>
          <p:nvPr/>
        </p:nvSpPr>
        <p:spPr>
          <a:xfrm>
            <a:off x="359923" y="1956154"/>
            <a:ext cx="69163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Успешно е </a:t>
            </a:r>
            <a:r>
              <a:rPr lang="ru-RU" sz="2000" dirty="0" err="1"/>
              <a:t>реализирано</a:t>
            </a:r>
            <a:r>
              <a:rPr lang="ru-RU" sz="2000" dirty="0"/>
              <a:t> уеб приложение за </a:t>
            </a:r>
            <a:r>
              <a:rPr lang="ru-RU" sz="2000" dirty="0" err="1"/>
              <a:t>докладване</a:t>
            </a:r>
            <a:r>
              <a:rPr lang="ru-RU" sz="2000" dirty="0"/>
              <a:t> и </a:t>
            </a:r>
            <a:r>
              <a:rPr lang="ru-RU" sz="2000" dirty="0" err="1"/>
              <a:t>следене</a:t>
            </a:r>
            <a:r>
              <a:rPr lang="ru-RU" sz="2000" dirty="0"/>
              <a:t> на </a:t>
            </a:r>
            <a:r>
              <a:rPr lang="ru-RU" sz="2000" dirty="0" err="1"/>
              <a:t>природни</a:t>
            </a:r>
            <a:r>
              <a:rPr lang="ru-RU" sz="2000" dirty="0"/>
              <a:t> бедствия и аварии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/>
              <a:t>Проектът</a:t>
            </a:r>
            <a:r>
              <a:rPr lang="ru-RU" sz="2000" dirty="0"/>
              <a:t> </a:t>
            </a:r>
            <a:r>
              <a:rPr lang="ru-RU" sz="2000" dirty="0" err="1"/>
              <a:t>обхваща</a:t>
            </a:r>
            <a:r>
              <a:rPr lang="ru-RU" sz="2000" dirty="0"/>
              <a:t> </a:t>
            </a:r>
            <a:r>
              <a:rPr lang="ru-RU" sz="2000" dirty="0" err="1"/>
              <a:t>всички</a:t>
            </a:r>
            <a:r>
              <a:rPr lang="ru-RU" sz="2000" dirty="0"/>
              <a:t> </a:t>
            </a:r>
            <a:r>
              <a:rPr lang="ru-RU" sz="2000" dirty="0" err="1"/>
              <a:t>ключови</a:t>
            </a:r>
            <a:r>
              <a:rPr lang="ru-RU" sz="2000" dirty="0"/>
              <a:t> </a:t>
            </a:r>
            <a:r>
              <a:rPr lang="ru-RU" sz="2000" dirty="0" err="1"/>
              <a:t>аспекти</a:t>
            </a:r>
            <a:r>
              <a:rPr lang="ru-RU" sz="2000" dirty="0"/>
              <a:t>, </a:t>
            </a:r>
            <a:r>
              <a:rPr lang="ru-RU" sz="2000" dirty="0" err="1"/>
              <a:t>заложени</a:t>
            </a:r>
            <a:r>
              <a:rPr lang="ru-RU" sz="2000" dirty="0"/>
              <a:t> в </a:t>
            </a:r>
            <a:r>
              <a:rPr lang="ru-RU" sz="2000" dirty="0" err="1"/>
              <a:t>дипломното</a:t>
            </a:r>
            <a:r>
              <a:rPr lang="ru-RU" sz="2000" dirty="0"/>
              <a:t> задание и </a:t>
            </a:r>
            <a:r>
              <a:rPr lang="ru-RU" sz="2000" dirty="0" err="1"/>
              <a:t>напълно</a:t>
            </a:r>
            <a:r>
              <a:rPr lang="ru-RU" sz="2000" dirty="0"/>
              <a:t> </a:t>
            </a:r>
            <a:r>
              <a:rPr lang="ru-RU" sz="2000" dirty="0" err="1"/>
              <a:t>удовлетворява</a:t>
            </a:r>
            <a:r>
              <a:rPr lang="ru-RU" sz="2000" dirty="0"/>
              <a:t> бизнес </a:t>
            </a:r>
            <a:r>
              <a:rPr lang="ru-RU" sz="2000" dirty="0" err="1"/>
              <a:t>изискванията</a:t>
            </a:r>
            <a:r>
              <a:rPr lang="ru-RU" sz="2000" dirty="0"/>
              <a:t> </a:t>
            </a:r>
            <a:r>
              <a:rPr lang="ru-RU" sz="2000" dirty="0" err="1"/>
              <a:t>към</a:t>
            </a:r>
            <a:r>
              <a:rPr lang="ru-RU" sz="2000" dirty="0"/>
              <a:t> </a:t>
            </a:r>
            <a:r>
              <a:rPr lang="ru-RU" sz="2000" dirty="0" err="1"/>
              <a:t>системата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На база на извършените тестове е потвърдено безпроблемното функциониране на системата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ru-RU" sz="2000" dirty="0" err="1"/>
              <a:t>процеса</a:t>
            </a:r>
            <a:r>
              <a:rPr lang="ru-RU" sz="2000" dirty="0"/>
              <a:t> на разработка </a:t>
            </a:r>
            <a:r>
              <a:rPr lang="ru-RU" sz="2000" dirty="0" err="1"/>
              <a:t>бяха</a:t>
            </a:r>
            <a:r>
              <a:rPr lang="ru-RU" sz="2000" dirty="0"/>
              <a:t> </a:t>
            </a:r>
            <a:r>
              <a:rPr lang="ru-RU" sz="2000" dirty="0" err="1"/>
              <a:t>използвани</a:t>
            </a:r>
            <a:r>
              <a:rPr lang="ru-RU" sz="2000" dirty="0"/>
              <a:t> </a:t>
            </a:r>
            <a:r>
              <a:rPr lang="ru-RU" sz="2000" dirty="0" err="1"/>
              <a:t>съвременни</a:t>
            </a:r>
            <a:r>
              <a:rPr lang="ru-RU" sz="2000" dirty="0"/>
              <a:t> технологии и </a:t>
            </a:r>
            <a:r>
              <a:rPr lang="bg-BG" sz="2000" dirty="0"/>
              <a:t>бяха спазени </a:t>
            </a:r>
            <a:r>
              <a:rPr lang="ru-RU" sz="2000" dirty="0" err="1"/>
              <a:t>добри</a:t>
            </a:r>
            <a:r>
              <a:rPr lang="ru-RU" sz="2000" dirty="0"/>
              <a:t> практики</a:t>
            </a:r>
            <a:r>
              <a:rPr lang="en-US" sz="2000" dirty="0"/>
              <a:t>.</a:t>
            </a:r>
            <a:endParaRPr lang="bg-B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53284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B5471DF-C190-F44C-4E95-F0D0CD9C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21" y="846459"/>
            <a:ext cx="4115157" cy="5383235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3F82487-A9F2-5495-77F2-6976878D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8B45E70D-C5B4-5028-9E52-A40E25DF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23</a:t>
            </a:fld>
            <a:endParaRPr lang="bg-BG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1807756-49BC-9A0F-94CD-7CF9F66EE62B}"/>
              </a:ext>
            </a:extLst>
          </p:cNvPr>
          <p:cNvSpPr txBox="1"/>
          <p:nvPr/>
        </p:nvSpPr>
        <p:spPr>
          <a:xfrm>
            <a:off x="152222" y="3122577"/>
            <a:ext cx="8929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Благодаря Ви за вниманието</a:t>
            </a: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bg-BG" sz="48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9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CB23897-4B70-26C5-3A45-B357DECBB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709" y="3843040"/>
            <a:ext cx="9218579" cy="1336810"/>
          </a:xfrm>
        </p:spPr>
        <p:txBody>
          <a:bodyPr>
            <a:normAutofit/>
          </a:bodyPr>
          <a:lstStyle/>
          <a:p>
            <a:r>
              <a:rPr lang="bg-BG" sz="2800" dirty="0"/>
              <a:t>Дипломна работа на тема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bg-BG" sz="2800" b="1" dirty="0"/>
              <a:t>„Проектиране и разработване на уеб приложение за докладване и следене на природни бедствия и аварии“</a:t>
            </a:r>
            <a:endParaRPr lang="bg-BG" sz="28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76A0B01-8720-7D44-6C8F-EDC1631FB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79" y="5564976"/>
            <a:ext cx="6433225" cy="892141"/>
          </a:xfrm>
        </p:spPr>
        <p:txBody>
          <a:bodyPr/>
          <a:lstStyle/>
          <a:p>
            <a:pPr algn="l"/>
            <a:r>
              <a:rPr lang="bg-BG" sz="1800" dirty="0"/>
              <a:t>Изготвил</a:t>
            </a:r>
            <a:r>
              <a:rPr lang="en-US" sz="1800" dirty="0"/>
              <a:t>:</a:t>
            </a:r>
            <a:endParaRPr lang="bg-BG" sz="1800" dirty="0"/>
          </a:p>
          <a:p>
            <a:pPr algn="l"/>
            <a:r>
              <a:rPr lang="bg-BG" sz="1800" dirty="0"/>
              <a:t>Тодор Иванов Йорданов</a:t>
            </a:r>
            <a:r>
              <a:rPr lang="en-US" sz="1800" dirty="0"/>
              <a:t>,</a:t>
            </a:r>
            <a:r>
              <a:rPr lang="bg-BG" sz="1800" dirty="0"/>
              <a:t> Ф</a:t>
            </a:r>
            <a:r>
              <a:rPr lang="en-US" sz="1800" dirty="0"/>
              <a:t>.</a:t>
            </a:r>
            <a:r>
              <a:rPr lang="bg-BG" sz="1800" dirty="0"/>
              <a:t>№</a:t>
            </a:r>
            <a:r>
              <a:rPr lang="en-US" sz="1800" dirty="0"/>
              <a:t>: 20621600</a:t>
            </a:r>
          </a:p>
          <a:p>
            <a:pPr algn="l"/>
            <a:endParaRPr lang="en-US" sz="2000" dirty="0"/>
          </a:p>
        </p:txBody>
      </p:sp>
      <p:sp>
        <p:nvSpPr>
          <p:cNvPr id="4" name="Подзаглавие 2">
            <a:extLst>
              <a:ext uri="{FF2B5EF4-FFF2-40B4-BE49-F238E27FC236}">
                <a16:creationId xmlns:a16="http://schemas.microsoft.com/office/drawing/2014/main" id="{4FCF2993-76CD-C9AA-7E30-09C13BFF244E}"/>
              </a:ext>
            </a:extLst>
          </p:cNvPr>
          <p:cNvSpPr txBox="1">
            <a:spLocks/>
          </p:cNvSpPr>
          <p:nvPr/>
        </p:nvSpPr>
        <p:spPr>
          <a:xfrm>
            <a:off x="8700930" y="5564976"/>
            <a:ext cx="3054554" cy="89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bg-B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Ръководител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bg-B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гл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bg-B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ас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bg-B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д-р </a:t>
            </a:r>
            <a:r>
              <a:rPr kumimoji="0" lang="bg-B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инж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bg-B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Диян Динев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Графика 5">
            <a:extLst>
              <a:ext uri="{FF2B5EF4-FFF2-40B4-BE49-F238E27FC236}">
                <a16:creationId xmlns:a16="http://schemas.microsoft.com/office/drawing/2014/main" id="{AC130E09-DE0F-983C-EB35-6D06A677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1264" y="547782"/>
            <a:ext cx="3109470" cy="31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8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Картина 19" descr="Картина, която съдържа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C3BCDD4B-AE11-B19A-C713-29B97859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33" y="1816039"/>
            <a:ext cx="2248589" cy="3472430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BBB20E7-F5A8-95AD-8978-438BF61C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7E4C3F8-978A-82DD-F795-985FA160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25</a:t>
            </a:fld>
            <a:endParaRPr lang="bg-BG"/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EA82E26-5374-F923-9ED3-F87EF8B97AA7}"/>
              </a:ext>
            </a:extLst>
          </p:cNvPr>
          <p:cNvSpPr txBox="1"/>
          <p:nvPr/>
        </p:nvSpPr>
        <p:spPr>
          <a:xfrm>
            <a:off x="2747166" y="136525"/>
            <a:ext cx="6697667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Въпроси от рецензент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1073869B-DF3A-ECCA-6EEC-F5D482DAC545}"/>
              </a:ext>
            </a:extLst>
          </p:cNvPr>
          <p:cNvSpPr txBox="1"/>
          <p:nvPr/>
        </p:nvSpPr>
        <p:spPr>
          <a:xfrm>
            <a:off x="838201" y="1575881"/>
            <a:ext cx="86066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Въпрос №1</a:t>
            </a:r>
          </a:p>
          <a:p>
            <a:endParaRPr lang="bg-BG" sz="2000" dirty="0"/>
          </a:p>
          <a:p>
            <a:pPr algn="just"/>
            <a:r>
              <a:rPr lang="ru-RU" dirty="0"/>
              <a:t>Пази ли </a:t>
            </a:r>
            <a:r>
              <a:rPr lang="ru-RU" dirty="0" err="1"/>
              <a:t>разработената</a:t>
            </a:r>
            <a:r>
              <a:rPr lang="ru-RU" dirty="0"/>
              <a:t> от вас система история на </a:t>
            </a:r>
            <a:r>
              <a:rPr lang="ru-RU" dirty="0" err="1"/>
              <a:t>публикуваните</a:t>
            </a:r>
            <a:r>
              <a:rPr lang="ru-RU" dirty="0"/>
              <a:t> </a:t>
            </a:r>
            <a:r>
              <a:rPr lang="ru-RU" dirty="0" err="1"/>
              <a:t>събития</a:t>
            </a:r>
            <a:r>
              <a:rPr lang="ru-RU" dirty="0"/>
              <a:t> </a:t>
            </a:r>
            <a:r>
              <a:rPr lang="ru-RU" dirty="0" err="1"/>
              <a:t>през</a:t>
            </a:r>
            <a:r>
              <a:rPr lang="ru-RU" dirty="0"/>
              <a:t> изминал период (да </a:t>
            </a:r>
            <a:r>
              <a:rPr lang="ru-RU" dirty="0" err="1"/>
              <a:t>речем</a:t>
            </a:r>
            <a:r>
              <a:rPr lang="ru-RU" dirty="0"/>
              <a:t>, за един или три </a:t>
            </a:r>
            <a:r>
              <a:rPr lang="ru-RU" dirty="0" err="1"/>
              <a:t>месеца</a:t>
            </a:r>
            <a:r>
              <a:rPr lang="ru-RU" dirty="0"/>
              <a:t> назад)? </a:t>
            </a:r>
            <a:r>
              <a:rPr lang="ru-RU" dirty="0" err="1"/>
              <a:t>Ако</a:t>
            </a:r>
            <a:r>
              <a:rPr lang="ru-RU" dirty="0"/>
              <a:t> не, </a:t>
            </a:r>
            <a:r>
              <a:rPr lang="ru-RU" dirty="0" err="1"/>
              <a:t>какво</a:t>
            </a:r>
            <a:r>
              <a:rPr lang="ru-RU" dirty="0"/>
              <a:t> е необходимо, за да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имплементирана</a:t>
            </a:r>
            <a:r>
              <a:rPr lang="ru-RU" dirty="0"/>
              <a:t> подобна </a:t>
            </a:r>
            <a:r>
              <a:rPr lang="ru-RU" dirty="0" err="1"/>
              <a:t>функционалност</a:t>
            </a:r>
            <a:r>
              <a:rPr lang="ru-RU" dirty="0"/>
              <a:t>?</a:t>
            </a:r>
            <a:endParaRPr lang="bg-BG" dirty="0"/>
          </a:p>
          <a:p>
            <a:endParaRPr lang="bg-BG" sz="2400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EBC435A9-20B6-B1F9-DF71-3339BB2AE4C2}"/>
              </a:ext>
            </a:extLst>
          </p:cNvPr>
          <p:cNvSpPr txBox="1"/>
          <p:nvPr/>
        </p:nvSpPr>
        <p:spPr>
          <a:xfrm>
            <a:off x="838201" y="3966115"/>
            <a:ext cx="86066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Въпрос №2</a:t>
            </a:r>
          </a:p>
          <a:p>
            <a:endParaRPr lang="bg-BG" sz="2000" dirty="0"/>
          </a:p>
          <a:p>
            <a:pPr algn="just"/>
            <a:r>
              <a:rPr lang="ru-RU" dirty="0"/>
              <a:t>По </a:t>
            </a:r>
            <a:r>
              <a:rPr lang="ru-RU" dirty="0" err="1"/>
              <a:t>какъв</a:t>
            </a:r>
            <a:r>
              <a:rPr lang="ru-RU" dirty="0"/>
              <a:t> начин се </a:t>
            </a:r>
            <a:r>
              <a:rPr lang="ru-RU" dirty="0" err="1"/>
              <a:t>гарантира</a:t>
            </a:r>
            <a:r>
              <a:rPr lang="ru-RU" dirty="0"/>
              <a:t>, че дадена </a:t>
            </a:r>
            <a:r>
              <a:rPr lang="ru-RU" dirty="0" err="1"/>
              <a:t>област</a:t>
            </a:r>
            <a:r>
              <a:rPr lang="ru-RU" dirty="0"/>
              <a:t> се </a:t>
            </a:r>
            <a:r>
              <a:rPr lang="ru-RU" dirty="0" err="1"/>
              <a:t>обслужва</a:t>
            </a:r>
            <a:r>
              <a:rPr lang="ru-RU" dirty="0"/>
              <a:t> от точно един </a:t>
            </a:r>
            <a:r>
              <a:rPr lang="ru-RU" dirty="0" err="1"/>
              <a:t>диспечер</a:t>
            </a:r>
            <a:r>
              <a:rPr lang="ru-RU" dirty="0"/>
              <a:t>? </a:t>
            </a:r>
            <a:r>
              <a:rPr lang="ru-RU" dirty="0" err="1"/>
              <a:t>Ако</a:t>
            </a:r>
            <a:r>
              <a:rPr lang="ru-RU" dirty="0"/>
              <a:t> не е </a:t>
            </a:r>
            <a:r>
              <a:rPr lang="ru-RU" dirty="0" err="1"/>
              <a:t>такъв</a:t>
            </a:r>
            <a:r>
              <a:rPr lang="ru-RU" dirty="0"/>
              <a:t> случая, как </a:t>
            </a:r>
            <a:r>
              <a:rPr lang="ru-RU" dirty="0" err="1"/>
              <a:t>гарантирате</a:t>
            </a:r>
            <a:r>
              <a:rPr lang="ru-RU" dirty="0"/>
              <a:t> синхронизация между </a:t>
            </a:r>
            <a:r>
              <a:rPr lang="ru-RU" dirty="0" err="1"/>
              <a:t>техните</a:t>
            </a:r>
            <a:r>
              <a:rPr lang="ru-RU" dirty="0"/>
              <a:t> действия?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8080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текст, екранна снимка, карта&#10;&#10;Описанието е генерирано автоматично">
            <a:extLst>
              <a:ext uri="{FF2B5EF4-FFF2-40B4-BE49-F238E27FC236}">
                <a16:creationId xmlns:a16="http://schemas.microsoft.com/office/drawing/2014/main" id="{CDB65480-6879-1B27-AB4B-E2777CE8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7" y="2648726"/>
            <a:ext cx="4988668" cy="3187870"/>
          </a:xfrm>
          <a:prstGeom prst="rect">
            <a:avLst/>
          </a:prstGeom>
        </p:spPr>
      </p:pic>
      <p:pic>
        <p:nvPicPr>
          <p:cNvPr id="8" name="Картина 7" descr="Картина, която съдържа текст, екранна снимка, диаграм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AB7EB20A-79F8-8EB7-F6F1-D64672E6D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5" y="2648726"/>
            <a:ext cx="4988668" cy="3187870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91C7424-2B4D-1DB9-6303-74E3D022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1A462E2-AA65-E162-50B2-6BC3E67C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3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1986E2E-E61F-88F4-B055-8C4AE7582E36}"/>
              </a:ext>
            </a:extLst>
          </p:cNvPr>
          <p:cNvSpPr txBox="1"/>
          <p:nvPr/>
        </p:nvSpPr>
        <p:spPr>
          <a:xfrm>
            <a:off x="2348018" y="550750"/>
            <a:ext cx="749596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Съществуващи решения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31CFE57-680A-C46A-99A8-B6727FD74320}"/>
              </a:ext>
            </a:extLst>
          </p:cNvPr>
          <p:cNvSpPr txBox="1"/>
          <p:nvPr/>
        </p:nvSpPr>
        <p:spPr>
          <a:xfrm>
            <a:off x="2101818" y="1927184"/>
            <a:ext cx="1952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b="1" dirty="0"/>
              <a:t>„</a:t>
            </a:r>
            <a:r>
              <a:rPr lang="en-US" sz="2400" b="1" i="0" u="none" strike="noStrike" baseline="0" dirty="0">
                <a:solidFill>
                  <a:srgbClr val="000000"/>
                </a:solidFill>
              </a:rPr>
              <a:t>BG-ALERT</a:t>
            </a:r>
            <a:r>
              <a:rPr lang="bg-BG" sz="2400" b="1" dirty="0"/>
              <a:t>“</a:t>
            </a:r>
            <a:r>
              <a:rPr lang="bg-BG" sz="2400" b="1" i="0" u="none" strike="noStrike" baseline="0" dirty="0">
                <a:solidFill>
                  <a:srgbClr val="000000"/>
                </a:solidFill>
              </a:rPr>
              <a:t> </a:t>
            </a:r>
            <a:endParaRPr lang="bg-BG" sz="2400" b="1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E929E8EF-DF63-0154-6E8D-1F175003434F}"/>
              </a:ext>
            </a:extLst>
          </p:cNvPr>
          <p:cNvSpPr txBox="1"/>
          <p:nvPr/>
        </p:nvSpPr>
        <p:spPr>
          <a:xfrm>
            <a:off x="8039108" y="1927184"/>
            <a:ext cx="20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b="1" dirty="0"/>
              <a:t>„</a:t>
            </a:r>
            <a:r>
              <a:rPr lang="en-US" sz="2400" b="1" dirty="0" err="1">
                <a:solidFill>
                  <a:srgbClr val="000000"/>
                </a:solidFill>
              </a:rPr>
              <a:t>ReliefWeb</a:t>
            </a:r>
            <a:r>
              <a:rPr lang="bg-BG" sz="2400" b="1" dirty="0"/>
              <a:t>“</a:t>
            </a:r>
            <a:r>
              <a:rPr lang="bg-BG" sz="2400" b="1" i="0" u="none" strike="noStrike" baseline="0" dirty="0">
                <a:solidFill>
                  <a:srgbClr val="000000"/>
                </a:solidFill>
              </a:rPr>
              <a:t> </a:t>
            </a:r>
            <a:endParaRPr lang="bg-BG" sz="2400" b="1" dirty="0"/>
          </a:p>
        </p:txBody>
      </p:sp>
    </p:spTree>
    <p:extLst>
      <p:ext uri="{BB962C8B-B14F-4D97-AF65-F5344CB8AC3E}">
        <p14:creationId xmlns:p14="http://schemas.microsoft.com/office/powerpoint/2010/main" val="369881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ACA6F92-91BA-1CF1-56B7-90C1AC0D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6B2FE532-E6D2-68A4-3A16-3F876265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4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C53D2E0-8F22-A2D8-62F2-E74C2E91A8A1}"/>
              </a:ext>
            </a:extLst>
          </p:cNvPr>
          <p:cNvSpPr txBox="1"/>
          <p:nvPr/>
        </p:nvSpPr>
        <p:spPr>
          <a:xfrm>
            <a:off x="2400917" y="503737"/>
            <a:ext cx="739016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Задачи на разработчика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4D386B2A-A333-6176-03B1-6D2589EFC730}"/>
              </a:ext>
            </a:extLst>
          </p:cNvPr>
          <p:cNvSpPr txBox="1"/>
          <p:nvPr/>
        </p:nvSpPr>
        <p:spPr>
          <a:xfrm>
            <a:off x="437745" y="2023353"/>
            <a:ext cx="475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/>
              <a:t>Проектиране и разработване на</a:t>
            </a:r>
            <a:r>
              <a:rPr lang="en-US" sz="2400" dirty="0"/>
              <a:t>:</a:t>
            </a:r>
            <a:endParaRPr lang="bg-BG" sz="2400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48987EF-F000-AACF-7D14-2C1A36F55AFE}"/>
              </a:ext>
            </a:extLst>
          </p:cNvPr>
          <p:cNvSpPr txBox="1"/>
          <p:nvPr/>
        </p:nvSpPr>
        <p:spPr>
          <a:xfrm>
            <a:off x="466929" y="2928023"/>
            <a:ext cx="8959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„</a:t>
            </a:r>
            <a:r>
              <a:rPr lang="en-US" sz="2000" dirty="0"/>
              <a:t>CMS</a:t>
            </a:r>
            <a:r>
              <a:rPr lang="bg-BG" sz="2000" dirty="0"/>
              <a:t>“  </a:t>
            </a:r>
            <a:r>
              <a:rPr lang="en-US" sz="2000" dirty="0"/>
              <a:t>(Content Management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Публична</a:t>
            </a:r>
            <a:r>
              <a:rPr lang="en-US" sz="2000" dirty="0"/>
              <a:t>,</a:t>
            </a:r>
            <a:r>
              <a:rPr lang="bg-BG" sz="2000" dirty="0"/>
              <a:t> общодостъпна част на уеб приложението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Приложен програмен интерфейс </a:t>
            </a:r>
            <a:r>
              <a:rPr lang="en-US" sz="2000" dirty="0"/>
              <a:t>(REST API)</a:t>
            </a:r>
            <a:endParaRPr lang="bg-B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Системен </a:t>
            </a:r>
            <a:r>
              <a:rPr lang="bg-BG" sz="2000" dirty="0" err="1"/>
              <a:t>логър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Автоматично изпращане на имейли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Защита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Взаимодействие с облачно пространство за съхранение на изображения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Адаптивен </a:t>
            </a:r>
            <a:r>
              <a:rPr lang="en-US" sz="2000" dirty="0"/>
              <a:t>(responsive)</a:t>
            </a:r>
            <a:r>
              <a:rPr lang="bg-BG" sz="2000" dirty="0"/>
              <a:t> дизайн на потребителския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000" dirty="0"/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E809E222-E624-9F88-9FEA-F8D70C0D2FBA}"/>
              </a:ext>
            </a:extLst>
          </p:cNvPr>
          <p:cNvSpPr txBox="1"/>
          <p:nvPr/>
        </p:nvSpPr>
        <p:spPr>
          <a:xfrm>
            <a:off x="749569" y="3235799"/>
            <a:ext cx="3881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Раздел администратор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Раздел диспечери</a:t>
            </a:r>
            <a:endParaRPr lang="en-US" sz="2000" dirty="0"/>
          </a:p>
        </p:txBody>
      </p:sp>
      <p:pic>
        <p:nvPicPr>
          <p:cNvPr id="12" name="Картина 11" descr="Картина, която съдържа графична колекция, дизайн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id="{3BF8B24D-41EE-A38B-3CB8-53B07F3B0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429000"/>
            <a:ext cx="1699407" cy="1950889"/>
          </a:xfrm>
          <a:prstGeom prst="rect">
            <a:avLst/>
          </a:prstGeom>
        </p:spPr>
      </p:pic>
      <p:pic>
        <p:nvPicPr>
          <p:cNvPr id="14" name="Картина 13" descr="Картина, която съдържа графична колекция, рисунка, Анимационен филм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46D87E5C-8056-848B-B0A3-B4D17F1D0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49" y="1971735"/>
            <a:ext cx="2008239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5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34BC6BE-72E6-A4FD-C7CA-F067A235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B1CCCFE-929D-D410-ACB0-62B42CD4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5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5B8F65B-30EE-F956-EE86-8DB9913F9986}"/>
              </a:ext>
            </a:extLst>
          </p:cNvPr>
          <p:cNvSpPr txBox="1"/>
          <p:nvPr/>
        </p:nvSpPr>
        <p:spPr>
          <a:xfrm>
            <a:off x="2351078" y="373078"/>
            <a:ext cx="7175362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Използвани технологии</a:t>
            </a:r>
          </a:p>
        </p:txBody>
      </p:sp>
      <p:cxnSp>
        <p:nvCxnSpPr>
          <p:cNvPr id="9" name="Право съединение 8">
            <a:extLst>
              <a:ext uri="{FF2B5EF4-FFF2-40B4-BE49-F238E27FC236}">
                <a16:creationId xmlns:a16="http://schemas.microsoft.com/office/drawing/2014/main" id="{1CDCE32D-A38D-7B70-2BF2-F43CE92CC50D}"/>
              </a:ext>
            </a:extLst>
          </p:cNvPr>
          <p:cNvCxnSpPr>
            <a:cxnSpLocks/>
          </p:cNvCxnSpPr>
          <p:nvPr/>
        </p:nvCxnSpPr>
        <p:spPr>
          <a:xfrm>
            <a:off x="5943169" y="1527243"/>
            <a:ext cx="0" cy="2840693"/>
          </a:xfrm>
          <a:prstGeom prst="line">
            <a:avLst/>
          </a:prstGeom>
          <a:ln w="38100">
            <a:solidFill>
              <a:srgbClr val="009F5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Право съединение 9">
            <a:extLst>
              <a:ext uri="{FF2B5EF4-FFF2-40B4-BE49-F238E27FC236}">
                <a16:creationId xmlns:a16="http://schemas.microsoft.com/office/drawing/2014/main" id="{27D22B91-5F19-9789-93A8-DB7D4658544B}"/>
              </a:ext>
            </a:extLst>
          </p:cNvPr>
          <p:cNvCxnSpPr>
            <a:cxnSpLocks/>
          </p:cNvCxnSpPr>
          <p:nvPr/>
        </p:nvCxnSpPr>
        <p:spPr>
          <a:xfrm flipH="1">
            <a:off x="2773680" y="4367936"/>
            <a:ext cx="3169489" cy="1259840"/>
          </a:xfrm>
          <a:prstGeom prst="line">
            <a:avLst/>
          </a:prstGeom>
          <a:ln w="38100">
            <a:solidFill>
              <a:srgbClr val="009F5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Право съединение 19">
            <a:extLst>
              <a:ext uri="{FF2B5EF4-FFF2-40B4-BE49-F238E27FC236}">
                <a16:creationId xmlns:a16="http://schemas.microsoft.com/office/drawing/2014/main" id="{6F2FDCF1-8143-433E-8D25-F9619BE76808}"/>
              </a:ext>
            </a:extLst>
          </p:cNvPr>
          <p:cNvCxnSpPr>
            <a:cxnSpLocks/>
          </p:cNvCxnSpPr>
          <p:nvPr/>
        </p:nvCxnSpPr>
        <p:spPr>
          <a:xfrm>
            <a:off x="5938759" y="4361840"/>
            <a:ext cx="3185786" cy="1265936"/>
          </a:xfrm>
          <a:prstGeom prst="line">
            <a:avLst/>
          </a:prstGeom>
          <a:ln w="38100">
            <a:solidFill>
              <a:srgbClr val="009F5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39107687-40EE-264C-D0F7-D8FB302C0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05" y="1605067"/>
            <a:ext cx="1581005" cy="150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6780573D-7EC9-E5B8-0910-9C43CEBC1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96" y="1592615"/>
            <a:ext cx="1397936" cy="150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Картина 30">
            <a:extLst>
              <a:ext uri="{FF2B5EF4-FFF2-40B4-BE49-F238E27FC236}">
                <a16:creationId xmlns:a16="http://schemas.microsoft.com/office/drawing/2014/main" id="{10DB5E50-0FBF-3417-1603-BB7D98D670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32" y="1624351"/>
            <a:ext cx="1397936" cy="15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61F13BC3-4358-CA53-14CE-F2AA70215D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52" y="3261436"/>
            <a:ext cx="1581005" cy="164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Картина 32" descr="Картина, която съдържа Графика, Шрифт, графичен дизайн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F62291B1-21BD-2FD6-F9C5-F2B245C3CD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182" y="5070825"/>
            <a:ext cx="2202562" cy="59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Картина 33">
            <a:extLst>
              <a:ext uri="{FF2B5EF4-FFF2-40B4-BE49-F238E27FC236}">
                <a16:creationId xmlns:a16="http://schemas.microsoft.com/office/drawing/2014/main" id="{70A6E881-0B2F-ADEB-3F83-5EA120F78B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339" y="3331720"/>
            <a:ext cx="1392256" cy="150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1" descr="Java Logo, symbol, meaning, history, PNG, brand">
            <a:extLst>
              <a:ext uri="{FF2B5EF4-FFF2-40B4-BE49-F238E27FC236}">
                <a16:creationId xmlns:a16="http://schemas.microsoft.com/office/drawing/2014/main" id="{33ACA9CC-E788-5324-B178-232BF6D16A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1" y="1595907"/>
            <a:ext cx="3450061" cy="157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Картина 35">
            <a:extLst>
              <a:ext uri="{FF2B5EF4-FFF2-40B4-BE49-F238E27FC236}">
                <a16:creationId xmlns:a16="http://schemas.microsoft.com/office/drawing/2014/main" id="{4487278F-C528-D18E-11B6-615D077632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399" y="1650268"/>
            <a:ext cx="2255292" cy="152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Картина 36" descr="Картина, която съдържа екранна снимка, Графика, линия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F16C3B77-08D3-A6F0-97CE-249B6589C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2" y="1650268"/>
            <a:ext cx="1330279" cy="15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Картина 37">
            <a:extLst>
              <a:ext uri="{FF2B5EF4-FFF2-40B4-BE49-F238E27FC236}">
                <a16:creationId xmlns:a16="http://schemas.microsoft.com/office/drawing/2014/main" id="{0145F1D6-F2D9-B7C4-ABF0-E20B6FFE5A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8" y="3486086"/>
            <a:ext cx="1943968" cy="1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Картина 38">
            <a:extLst>
              <a:ext uri="{FF2B5EF4-FFF2-40B4-BE49-F238E27FC236}">
                <a16:creationId xmlns:a16="http://schemas.microsoft.com/office/drawing/2014/main" id="{F5AECDBD-69BB-C8BF-8F84-366106A5F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345" y="3391771"/>
            <a:ext cx="1524077" cy="14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Картина 40">
            <a:extLst>
              <a:ext uri="{FF2B5EF4-FFF2-40B4-BE49-F238E27FC236}">
                <a16:creationId xmlns:a16="http://schemas.microsoft.com/office/drawing/2014/main" id="{1E57C6A2-BDE1-60B5-77FE-FF00B781F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31" y="5285313"/>
            <a:ext cx="1524077" cy="146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Картина 41" descr="Картина, която съдържа лого, Графика, Шрифт, жълто&#10;&#10;Описанието е генерирано автоматично">
            <a:extLst>
              <a:ext uri="{FF2B5EF4-FFF2-40B4-BE49-F238E27FC236}">
                <a16:creationId xmlns:a16="http://schemas.microsoft.com/office/drawing/2014/main" id="{2F7CC8BD-0738-3848-56BF-6AFAF9FD00F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45" y="5195455"/>
            <a:ext cx="1581005" cy="146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Картина 42">
            <a:extLst>
              <a:ext uri="{FF2B5EF4-FFF2-40B4-BE49-F238E27FC236}">
                <a16:creationId xmlns:a16="http://schemas.microsoft.com/office/drawing/2014/main" id="{0B4C8E84-9D63-A519-60E9-62A425AF5D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44" y="4513104"/>
            <a:ext cx="1771192" cy="1160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95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E4B6021-C943-C0F9-D1B0-0E6C5018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10/07/2024 г.</a:t>
            </a:r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798EAC3E-0958-F194-EB89-3D890124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6</a:t>
            </a:fld>
            <a:endParaRPr lang="bg-BG"/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00B1792B-B8F2-3488-E2FA-5FDA7B39A961}"/>
              </a:ext>
            </a:extLst>
          </p:cNvPr>
          <p:cNvSpPr txBox="1"/>
          <p:nvPr/>
        </p:nvSpPr>
        <p:spPr>
          <a:xfrm>
            <a:off x="4180253" y="120587"/>
            <a:ext cx="3831498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Архитектура</a:t>
            </a:r>
          </a:p>
        </p:txBody>
      </p:sp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C001E723-167C-B563-152E-883E33A6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509" y="1202419"/>
            <a:ext cx="10620980" cy="49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диаграма, Шрифт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BE5CD481-F2F5-8684-B5C2-E226626E6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47" y="1134147"/>
            <a:ext cx="8767906" cy="5404765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0B45D42-3BEA-1F0F-0932-4412F87C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39382BF6-4FD2-8145-6730-D06F73D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7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67BE0FDC-5EA9-4B39-0F36-11CD676B9FCC}"/>
              </a:ext>
            </a:extLst>
          </p:cNvPr>
          <p:cNvSpPr txBox="1"/>
          <p:nvPr/>
        </p:nvSpPr>
        <p:spPr>
          <a:xfrm>
            <a:off x="3998310" y="120587"/>
            <a:ext cx="4195379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Модел на Чен</a:t>
            </a:r>
          </a:p>
        </p:txBody>
      </p:sp>
    </p:spTree>
    <p:extLst>
      <p:ext uri="{BB962C8B-B14F-4D97-AF65-F5344CB8AC3E}">
        <p14:creationId xmlns:p14="http://schemas.microsoft.com/office/powerpoint/2010/main" val="6445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текст, диаграма, екранна снимк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9AFC7C17-CFF2-2C47-0777-45831D8B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51" y="1063650"/>
            <a:ext cx="8952318" cy="5706465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E5426A8-8F77-FE77-0977-238674D0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E0847A89-973C-730F-D966-C5E8DB84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8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2DBF85A9-B920-0CB5-D4B3-BC08BAAD44B9}"/>
              </a:ext>
            </a:extLst>
          </p:cNvPr>
          <p:cNvSpPr txBox="1"/>
          <p:nvPr/>
        </p:nvSpPr>
        <p:spPr>
          <a:xfrm>
            <a:off x="399569" y="126797"/>
            <a:ext cx="11392862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Релационен модел на базата от данни</a:t>
            </a:r>
          </a:p>
        </p:txBody>
      </p:sp>
    </p:spTree>
    <p:extLst>
      <p:ext uri="{BB962C8B-B14F-4D97-AF65-F5344CB8AC3E}">
        <p14:creationId xmlns:p14="http://schemas.microsoft.com/office/powerpoint/2010/main" val="12078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Картина 13" descr="Картина, която съдържа текст, екранна снимка, Шрифт, диаграма&#10;&#10;Описанието е генерирано автоматично">
            <a:extLst>
              <a:ext uri="{FF2B5EF4-FFF2-40B4-BE49-F238E27FC236}">
                <a16:creationId xmlns:a16="http://schemas.microsoft.com/office/drawing/2014/main" id="{7A97FB59-BA3A-F409-4413-39AFA91E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1089498"/>
            <a:ext cx="11595370" cy="5622249"/>
          </a:xfrm>
          <a:prstGeom prst="rect">
            <a:avLst/>
          </a:prstGeom>
        </p:spPr>
      </p:pic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9311D6B-9D15-AC04-BE63-1B53C8F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bg-BG" dirty="0"/>
              <a:t>10</a:t>
            </a:r>
            <a:r>
              <a:rPr lang="en-US" dirty="0"/>
              <a:t>/07/2024 </a:t>
            </a:r>
            <a:r>
              <a:rPr lang="bg-BG" dirty="0"/>
              <a:t>г</a:t>
            </a:r>
            <a:r>
              <a:rPr lang="en-US" dirty="0"/>
              <a:t>.</a:t>
            </a:r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1E42F9F-05EA-C94D-959B-8BFA970A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08D3-2E4A-43B6-8C08-D90433831471}" type="slidenum">
              <a:rPr lang="bg-BG" smtClean="0"/>
              <a:t>9</a:t>
            </a:fld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6E8EAED5-3DB0-D70F-F2D0-45DFAAFE7F78}"/>
              </a:ext>
            </a:extLst>
          </p:cNvPr>
          <p:cNvSpPr txBox="1"/>
          <p:nvPr/>
        </p:nvSpPr>
        <p:spPr>
          <a:xfrm>
            <a:off x="838200" y="146253"/>
            <a:ext cx="1057212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Функционалности - администратор</a:t>
            </a:r>
          </a:p>
        </p:txBody>
      </p:sp>
    </p:spTree>
    <p:extLst>
      <p:ext uri="{BB962C8B-B14F-4D97-AF65-F5344CB8AC3E}">
        <p14:creationId xmlns:p14="http://schemas.microsoft.com/office/powerpoint/2010/main" val="21006872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508</Words>
  <Application>Microsoft Office PowerPoint</Application>
  <PresentationFormat>Широк екран</PresentationFormat>
  <Paragraphs>114</Paragraphs>
  <Slides>25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Тема на Office</vt:lpstr>
      <vt:lpstr>Дипломна работа на тема:  „Проектиране и разработване на уеб приложение за докладване и следене на природни бедствия и аварии“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Дипломна работа на тема:  „Проектиране и разработване на уеб приложение за докладване и следене на природни бедствия и аварии“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ТОДОР ИВАНОВ ЙОРДАНОВ СИТ 4к - 20621600</dc:creator>
  <cp:lastModifiedBy>ТОДОР ИВАНОВ ЙОРДАНОВ СИТ 4к - 20621600</cp:lastModifiedBy>
  <cp:revision>161</cp:revision>
  <dcterms:created xsi:type="dcterms:W3CDTF">2024-07-02T14:06:26Z</dcterms:created>
  <dcterms:modified xsi:type="dcterms:W3CDTF">2024-07-10T03:39:01Z</dcterms:modified>
</cp:coreProperties>
</file>